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3A96"/>
    <a:srgbClr val="FEFE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174" y="2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02AC24A9-CCB6-4F8D-B8DB-C2F3692CFA5A}" type="datetimeFigureOut">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1471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33020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6824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5/14/2020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91507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5/14/2020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54016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AC24A9-CCB6-4F8D-B8DB-C2F3692CFA5A}" type="datetimeFigureOut">
              <a:rPr lang="en-US" smtClean="0"/>
              <a:t>5/14/2020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63221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AC24A9-CCB6-4F8D-B8DB-C2F3692CFA5A}" type="datetimeFigureOut">
              <a:rPr lang="en-US" smtClean="0"/>
              <a:t>5/14/2020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1337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5/14/2020</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29967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5/14/2020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5760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8450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5/14/2020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0910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2AC24A9-CCB6-4F8D-B8DB-C2F3692CFA5A}" type="datetimeFigureOut">
              <a:rPr lang="en-US" smtClean="0"/>
              <a:t>5/14/2020</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2DC25EE-239B-4C5F-AAD1-255A7D5F1EE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62636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hyperlink" Target="https://creativecommons.org/licenses/by-sa/3.0/"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nl.wikipedia.org/wiki/Florence_Nightingale" TargetMode="Externa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Crimean_War"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hyperlink" Target="https://creativecommons.org/licenses/by-sa/3.0/" TargetMode="External"/><Relationship Id="rId5" Type="http://schemas.openxmlformats.org/officeDocument/2006/relationships/hyperlink" Target="https://es.wikipedia.org/wiki/Archivo:Emoji_u1f609.svg" TargetMode="Externa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xmlns="" id="{CA73784B-AC76-4BAD-93AF-C72D0EDFD7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B62DADCE-EB44-4CF1-A1D3-20FEEE4FC641}"/>
              </a:ext>
            </a:extLst>
          </p:cNvPr>
          <p:cNvSpPr>
            <a:spLocks noGrp="1"/>
          </p:cNvSpPr>
          <p:nvPr>
            <p:ph type="ctrTitle"/>
          </p:nvPr>
        </p:nvSpPr>
        <p:spPr>
          <a:xfrm>
            <a:off x="636805" y="640080"/>
            <a:ext cx="3378099" cy="3034857"/>
          </a:xfrm>
        </p:spPr>
        <p:txBody>
          <a:bodyPr anchor="b">
            <a:normAutofit/>
          </a:bodyPr>
          <a:lstStyle/>
          <a:p>
            <a:r>
              <a:rPr lang="en-IE" sz="3400" dirty="0">
                <a:latin typeface="AR BLANCA" panose="02000000000000000000" pitchFamily="2" charset="0"/>
              </a:rPr>
              <a:t>Florence Nightingale</a:t>
            </a:r>
          </a:p>
        </p:txBody>
      </p:sp>
      <p:sp>
        <p:nvSpPr>
          <p:cNvPr id="3" name="Subtitle 2">
            <a:extLst>
              <a:ext uri="{FF2B5EF4-FFF2-40B4-BE49-F238E27FC236}">
                <a16:creationId xmlns:a16="http://schemas.microsoft.com/office/drawing/2014/main" xmlns="" id="{BA0E5BF3-55DD-42BB-A216-555D46F8FE88}"/>
              </a:ext>
            </a:extLst>
          </p:cNvPr>
          <p:cNvSpPr>
            <a:spLocks noGrp="1"/>
          </p:cNvSpPr>
          <p:nvPr>
            <p:ph type="subTitle" idx="1"/>
          </p:nvPr>
        </p:nvSpPr>
        <p:spPr>
          <a:xfrm>
            <a:off x="636806" y="3849539"/>
            <a:ext cx="3378098" cy="2367405"/>
          </a:xfrm>
        </p:spPr>
        <p:txBody>
          <a:bodyPr anchor="t">
            <a:normAutofit/>
          </a:bodyPr>
          <a:lstStyle/>
          <a:p>
            <a:pPr algn="r"/>
            <a:r>
              <a:rPr lang="en-IE" sz="1600" dirty="0"/>
              <a:t>By </a:t>
            </a:r>
            <a:r>
              <a:rPr lang="en-IE" sz="1600" dirty="0" err="1"/>
              <a:t>Caoimhe</a:t>
            </a:r>
            <a:r>
              <a:rPr lang="en-IE" sz="1600" dirty="0"/>
              <a:t> </a:t>
            </a:r>
          </a:p>
        </p:txBody>
      </p:sp>
      <p:cxnSp>
        <p:nvCxnSpPr>
          <p:cNvPr id="7" name="Straight Connector 10">
            <a:extLst>
              <a:ext uri="{FF2B5EF4-FFF2-40B4-BE49-F238E27FC236}">
                <a16:creationId xmlns:a16="http://schemas.microsoft.com/office/drawing/2014/main" xmlns="" id="{811DCF04-0C7C-44FC-8246-FC8D736B1A7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00698" y="3765314"/>
            <a:ext cx="32004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animal, flower&#10;&#10;Description automatically generated">
            <a:extLst>
              <a:ext uri="{FF2B5EF4-FFF2-40B4-BE49-F238E27FC236}">
                <a16:creationId xmlns:a16="http://schemas.microsoft.com/office/drawing/2014/main" xmlns="" id="{2AEFC209-3233-47B1-87C4-BB4139780B3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443"/>
          <a:stretch/>
        </p:blipFill>
        <p:spPr>
          <a:xfrm>
            <a:off x="4654984" y="1498319"/>
            <a:ext cx="6896936" cy="3862338"/>
          </a:xfrm>
          <a:prstGeom prst="rect">
            <a:avLst/>
          </a:prstGeom>
        </p:spPr>
      </p:pic>
      <p:pic>
        <p:nvPicPr>
          <p:cNvPr id="8" name="Picture 7" descr="A black and white photo of a person&#10;&#10;Description automatically generated">
            <a:extLst>
              <a:ext uri="{FF2B5EF4-FFF2-40B4-BE49-F238E27FC236}">
                <a16:creationId xmlns:a16="http://schemas.microsoft.com/office/drawing/2014/main" xmlns="" id="{A88A6956-5087-4C3E-BA2F-1C770D6B78F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xmlns="" r:id="rId6"/>
              </a:ext>
            </a:extLst>
          </a:blip>
          <a:stretch>
            <a:fillRect/>
          </a:stretch>
        </p:blipFill>
        <p:spPr>
          <a:xfrm>
            <a:off x="5247249" y="1717284"/>
            <a:ext cx="5922499" cy="3423432"/>
          </a:xfrm>
          <a:prstGeom prst="rect">
            <a:avLst/>
          </a:prstGeom>
        </p:spPr>
      </p:pic>
      <p:sp>
        <p:nvSpPr>
          <p:cNvPr id="10" name="TextBox 9">
            <a:extLst>
              <a:ext uri="{FF2B5EF4-FFF2-40B4-BE49-F238E27FC236}">
                <a16:creationId xmlns:a16="http://schemas.microsoft.com/office/drawing/2014/main" xmlns="" id="{31EB4FA5-372B-43CA-AA7F-5397AEBBBB46}"/>
              </a:ext>
            </a:extLst>
          </p:cNvPr>
          <p:cNvSpPr txBox="1"/>
          <p:nvPr/>
        </p:nvSpPr>
        <p:spPr>
          <a:xfrm>
            <a:off x="5247249" y="5140716"/>
            <a:ext cx="5922499" cy="230832"/>
          </a:xfrm>
          <a:prstGeom prst="rect">
            <a:avLst/>
          </a:prstGeom>
          <a:noFill/>
        </p:spPr>
        <p:txBody>
          <a:bodyPr wrap="square" rtlCol="0">
            <a:spAutoFit/>
          </a:bodyPr>
          <a:lstStyle/>
          <a:p>
            <a:r>
              <a:rPr lang="en-IE" sz="900">
                <a:hlinkClick r:id="rId6" tooltip="https://nl.wikipedia.org/wiki/Florence_Nightingale"/>
              </a:rPr>
              <a:t>This Photo</a:t>
            </a:r>
            <a:r>
              <a:rPr lang="en-IE" sz="900"/>
              <a:t> by Unknown Author is licensed under </a:t>
            </a:r>
            <a:r>
              <a:rPr lang="en-IE" sz="900">
                <a:hlinkClick r:id="rId7" tooltip="https://creativecommons.org/licenses/by-sa/3.0/"/>
              </a:rPr>
              <a:t>CC BY-SA</a:t>
            </a:r>
            <a:endParaRPr lang="en-IE" sz="900"/>
          </a:p>
        </p:txBody>
      </p:sp>
    </p:spTree>
    <p:extLst>
      <p:ext uri="{BB962C8B-B14F-4D97-AF65-F5344CB8AC3E}">
        <p14:creationId xmlns:p14="http://schemas.microsoft.com/office/powerpoint/2010/main" val="40740479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1" presetClass="emph" presetSubtype="0" fill="hold" nodeType="clickEffect">
                                  <p:stCondLst>
                                    <p:cond delay="0"/>
                                  </p:stCondLst>
                                  <p:childTnLst>
                                    <p:animClr clrSpc="hsl" dir="cw">
                                      <p:cBhvr override="childStyle">
                                        <p:cTn id="10" dur="500" fill="hold"/>
                                        <p:tgtEl>
                                          <p:spTgt spid="8"/>
                                        </p:tgtEl>
                                        <p:attrNameLst>
                                          <p:attrName>style.color</p:attrName>
                                        </p:attrNameLst>
                                      </p:cBhvr>
                                      <p:by>
                                        <p:hsl h="7200000" s="0" l="0"/>
                                      </p:by>
                                    </p:animClr>
                                    <p:animClr clrSpc="hsl" dir="cw">
                                      <p:cBhvr>
                                        <p:cTn id="11" dur="500" fill="hold"/>
                                        <p:tgtEl>
                                          <p:spTgt spid="8"/>
                                        </p:tgtEl>
                                        <p:attrNameLst>
                                          <p:attrName>fillcolor</p:attrName>
                                        </p:attrNameLst>
                                      </p:cBhvr>
                                      <p:by>
                                        <p:hsl h="7200000" s="0" l="0"/>
                                      </p:by>
                                    </p:animClr>
                                    <p:animClr clrSpc="hsl" dir="cw">
                                      <p:cBhvr>
                                        <p:cTn id="12" dur="500" fill="hold"/>
                                        <p:tgtEl>
                                          <p:spTgt spid="8"/>
                                        </p:tgtEl>
                                        <p:attrNameLst>
                                          <p:attrName>stroke.color</p:attrName>
                                        </p:attrNameLst>
                                      </p:cBhvr>
                                      <p:by>
                                        <p:hsl h="7200000" s="0" l="0"/>
                                      </p:by>
                                    </p:animClr>
                                    <p:set>
                                      <p:cBhvr>
                                        <p:cTn id="13" dur="500" fill="hold"/>
                                        <p:tgtEl>
                                          <p:spTgt spid="8"/>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circle(in)">
                                      <p:cBhvr>
                                        <p:cTn id="2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mute="1">
                <p:cTn id="25" repeatCount="indefinite" fill="hold" display="0">
                  <p:stCondLst>
                    <p:cond delay="indefinite"/>
                  </p:stCondLst>
                </p:cTn>
                <p:tgtEl>
                  <p:spTgt spid="4"/>
                </p:tgtEl>
              </p:cMediaNode>
            </p:vide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41000">
              <a:srgbClr val="FFFF00"/>
            </a:gs>
            <a:gs pos="23000">
              <a:srgbClr val="FFC000"/>
            </a:gs>
            <a:gs pos="0">
              <a:srgbClr val="FF0000"/>
            </a:gs>
            <a:gs pos="63000">
              <a:srgbClr val="92D050"/>
            </a:gs>
            <a:gs pos="83000">
              <a:srgbClr val="0070C0"/>
            </a:gs>
            <a:gs pos="100000">
              <a:srgbClr val="7030A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E33134-4391-449D-8355-F32922A61199}"/>
              </a:ext>
            </a:extLst>
          </p:cNvPr>
          <p:cNvSpPr>
            <a:spLocks noGrp="1"/>
          </p:cNvSpPr>
          <p:nvPr>
            <p:ph type="title"/>
          </p:nvPr>
        </p:nvSpPr>
        <p:spPr>
          <a:xfrm>
            <a:off x="3343259" y="691233"/>
            <a:ext cx="9720072" cy="1499616"/>
          </a:xfrm>
        </p:spPr>
        <p:txBody>
          <a:bodyPr/>
          <a:lstStyle/>
          <a:p>
            <a:r>
              <a:rPr lang="en-IE" dirty="0">
                <a:latin typeface="AR BLANCA" panose="02000000000000000000" pitchFamily="2" charset="0"/>
              </a:rPr>
              <a:t>Introduction</a:t>
            </a:r>
          </a:p>
        </p:txBody>
      </p:sp>
      <p:sp>
        <p:nvSpPr>
          <p:cNvPr id="3" name="Content Placeholder 2">
            <a:extLst>
              <a:ext uri="{FF2B5EF4-FFF2-40B4-BE49-F238E27FC236}">
                <a16:creationId xmlns:a16="http://schemas.microsoft.com/office/drawing/2014/main" xmlns="" id="{052D2248-45C6-400D-A846-9F4F7C712E83}"/>
              </a:ext>
            </a:extLst>
          </p:cNvPr>
          <p:cNvSpPr>
            <a:spLocks noGrp="1"/>
          </p:cNvSpPr>
          <p:nvPr>
            <p:ph idx="1"/>
          </p:nvPr>
        </p:nvSpPr>
        <p:spPr/>
        <p:txBody>
          <a:bodyPr>
            <a:normAutofit/>
          </a:bodyPr>
          <a:lstStyle/>
          <a:p>
            <a:r>
              <a:rPr lang="en-IE" sz="3600" dirty="0"/>
              <a:t>Hello my name is Caoimhe and I will be taking you through Florence Nightingales life. I chose Florence Nightingale because we are living in a global pandemic and are Doctors, Nurses and Paramedics are on the front line. They are all doing a great job and we thank them everyday……….That’s enough on Coronavirus so lets start</a:t>
            </a:r>
          </a:p>
        </p:txBody>
      </p:sp>
    </p:spTree>
    <p:extLst>
      <p:ext uri="{BB962C8B-B14F-4D97-AF65-F5344CB8AC3E}">
        <p14:creationId xmlns:p14="http://schemas.microsoft.com/office/powerpoint/2010/main" val="22121897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3">
                                            <p:txEl>
                                              <p:pRg st="0" end="0"/>
                                            </p:txEl>
                                          </p:spTgt>
                                        </p:tgtEl>
                                        <p:attrNameLst>
                                          <p:attrName>r</p:attrName>
                                        </p:attrNameLst>
                                      </p:cBhvr>
                                    </p:animRot>
                                    <p:animRot by="-240000">
                                      <p:cBhvr>
                                        <p:cTn id="15" dur="200" fill="hold">
                                          <p:stCondLst>
                                            <p:cond delay="200"/>
                                          </p:stCondLst>
                                        </p:cTn>
                                        <p:tgtEl>
                                          <p:spTgt spid="3">
                                            <p:txEl>
                                              <p:pRg st="0" end="0"/>
                                            </p:txEl>
                                          </p:spTgt>
                                        </p:tgtEl>
                                        <p:attrNameLst>
                                          <p:attrName>r</p:attrName>
                                        </p:attrNameLst>
                                      </p:cBhvr>
                                    </p:animRot>
                                    <p:animRot by="240000">
                                      <p:cBhvr>
                                        <p:cTn id="16" dur="200" fill="hold">
                                          <p:stCondLst>
                                            <p:cond delay="400"/>
                                          </p:stCondLst>
                                        </p:cTn>
                                        <p:tgtEl>
                                          <p:spTgt spid="3">
                                            <p:txEl>
                                              <p:pRg st="0" end="0"/>
                                            </p:txEl>
                                          </p:spTgt>
                                        </p:tgtEl>
                                        <p:attrNameLst>
                                          <p:attrName>r</p:attrName>
                                        </p:attrNameLst>
                                      </p:cBhvr>
                                    </p:animRot>
                                    <p:animRot by="-240000">
                                      <p:cBhvr>
                                        <p:cTn id="17" dur="200" fill="hold">
                                          <p:stCondLst>
                                            <p:cond delay="600"/>
                                          </p:stCondLst>
                                        </p:cTn>
                                        <p:tgtEl>
                                          <p:spTgt spid="3">
                                            <p:txEl>
                                              <p:pRg st="0" end="0"/>
                                            </p:txEl>
                                          </p:spTgt>
                                        </p:tgtEl>
                                        <p:attrNameLst>
                                          <p:attrName>r</p:attrName>
                                        </p:attrNameLst>
                                      </p:cBhvr>
                                    </p:animRot>
                                    <p:animRot by="120000">
                                      <p:cBhvr>
                                        <p:cTn id="18" dur="200" fill="hold">
                                          <p:stCondLst>
                                            <p:cond delay="80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54D455-B1BF-425D-AD81-079F09B5B31F}"/>
              </a:ext>
            </a:extLst>
          </p:cNvPr>
          <p:cNvSpPr>
            <a:spLocks noGrp="1"/>
          </p:cNvSpPr>
          <p:nvPr>
            <p:ph type="title"/>
          </p:nvPr>
        </p:nvSpPr>
        <p:spPr/>
        <p:txBody>
          <a:bodyPr/>
          <a:lstStyle/>
          <a:p>
            <a:r>
              <a:rPr lang="en-IE" dirty="0">
                <a:latin typeface="AR BLANCA" panose="02000000000000000000" pitchFamily="2" charset="0"/>
              </a:rPr>
              <a:t>WHY IS FLORENCE NIGHTINGALE FAMOUS?</a:t>
            </a:r>
          </a:p>
        </p:txBody>
      </p:sp>
      <p:sp>
        <p:nvSpPr>
          <p:cNvPr id="3" name="Content Placeholder 2">
            <a:extLst>
              <a:ext uri="{FF2B5EF4-FFF2-40B4-BE49-F238E27FC236}">
                <a16:creationId xmlns:a16="http://schemas.microsoft.com/office/drawing/2014/main" xmlns="" id="{59EA2A3C-DD18-4927-B00A-A2CB50BB1CED}"/>
              </a:ext>
            </a:extLst>
          </p:cNvPr>
          <p:cNvSpPr>
            <a:spLocks noGrp="1"/>
          </p:cNvSpPr>
          <p:nvPr>
            <p:ph idx="1"/>
          </p:nvPr>
        </p:nvSpPr>
        <p:spPr/>
        <p:txBody>
          <a:bodyPr>
            <a:normAutofit/>
          </a:bodyPr>
          <a:lstStyle/>
          <a:p>
            <a:r>
              <a:rPr lang="en-IE" sz="4000" dirty="0"/>
              <a:t>Florence Nightingale is famous for her nursing work during the Crimean war (1854-1856). She changed the face of nursing from a mostly untrained profession to a highly skilled and well-respected medical profession with very important </a:t>
            </a:r>
            <a:r>
              <a:rPr lang="en-IE" sz="4000" dirty="0" err="1"/>
              <a:t>responsibilitys</a:t>
            </a:r>
            <a:r>
              <a:rPr lang="en-IE" sz="4000" dirty="0"/>
              <a:t>.</a:t>
            </a:r>
          </a:p>
        </p:txBody>
      </p:sp>
    </p:spTree>
    <p:extLst>
      <p:ext uri="{BB962C8B-B14F-4D97-AF65-F5344CB8AC3E}">
        <p14:creationId xmlns:p14="http://schemas.microsoft.com/office/powerpoint/2010/main" val="130827280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41000">
              <a:schemeClr val="accent1">
                <a:lumMod val="60000"/>
                <a:lumOff val="40000"/>
              </a:schemeClr>
            </a:gs>
            <a:gs pos="23000">
              <a:schemeClr val="accent1">
                <a:lumMod val="40000"/>
                <a:lumOff val="60000"/>
              </a:schemeClr>
            </a:gs>
            <a:gs pos="0">
              <a:schemeClr val="accent1">
                <a:lumMod val="20000"/>
                <a:lumOff val="80000"/>
              </a:schemeClr>
            </a:gs>
            <a:gs pos="58000">
              <a:schemeClr val="accent1">
                <a:lumMod val="75000"/>
              </a:schemeClr>
            </a:gs>
            <a:gs pos="77000">
              <a:schemeClr val="accent1">
                <a:lumMod val="75000"/>
              </a:schemeClr>
            </a:gs>
            <a:gs pos="94000">
              <a:srgbClr val="823A96"/>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6545F6-7FE0-4C29-A643-4901AA7E6208}"/>
              </a:ext>
            </a:extLst>
          </p:cNvPr>
          <p:cNvSpPr>
            <a:spLocks noGrp="1"/>
          </p:cNvSpPr>
          <p:nvPr>
            <p:ph type="title"/>
          </p:nvPr>
        </p:nvSpPr>
        <p:spPr/>
        <p:txBody>
          <a:bodyPr/>
          <a:lstStyle/>
          <a:p>
            <a:r>
              <a:rPr lang="en-IE" dirty="0">
                <a:latin typeface="AR BLANCA" panose="02000000000000000000" pitchFamily="2" charset="0"/>
              </a:rPr>
              <a:t>Early life</a:t>
            </a:r>
          </a:p>
        </p:txBody>
      </p:sp>
      <p:sp>
        <p:nvSpPr>
          <p:cNvPr id="3" name="Content Placeholder 2">
            <a:extLst>
              <a:ext uri="{FF2B5EF4-FFF2-40B4-BE49-F238E27FC236}">
                <a16:creationId xmlns:a16="http://schemas.microsoft.com/office/drawing/2014/main" xmlns="" id="{3986776A-94EE-489C-ADD4-984BD4BD699B}"/>
              </a:ext>
            </a:extLst>
          </p:cNvPr>
          <p:cNvSpPr>
            <a:spLocks noGrp="1"/>
          </p:cNvSpPr>
          <p:nvPr>
            <p:ph idx="1"/>
          </p:nvPr>
        </p:nvSpPr>
        <p:spPr/>
        <p:txBody>
          <a:bodyPr>
            <a:noAutofit/>
          </a:bodyPr>
          <a:lstStyle/>
          <a:p>
            <a:r>
              <a:rPr lang="en-IE" sz="3200" dirty="0"/>
              <a:t>Florence Nightingale was born in Florence, Italy on the 12</a:t>
            </a:r>
            <a:r>
              <a:rPr lang="en-IE" sz="3200" baseline="30000" dirty="0"/>
              <a:t>th</a:t>
            </a:r>
            <a:r>
              <a:rPr lang="en-IE" sz="3200" dirty="0"/>
              <a:t> of May 1820. Her Father was a wealthy landlord. Rich girls such as Florence were expected to do – almost nothing. Back then Girls got no education but her Father believed that all women should have an education. Florence’s Dad thought her himself, she learnt Mathematics, Science, History and Philosophy. As Florence grew up she developed an interest in helping others. She cared for sick pets and servants whenever she had the chance.</a:t>
            </a:r>
          </a:p>
        </p:txBody>
      </p:sp>
    </p:spTree>
    <p:extLst>
      <p:ext uri="{BB962C8B-B14F-4D97-AF65-F5344CB8AC3E}">
        <p14:creationId xmlns:p14="http://schemas.microsoft.com/office/powerpoint/2010/main" val="6882496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82FF28-145E-4AFA-9C64-7A0365817FE8}"/>
              </a:ext>
            </a:extLst>
          </p:cNvPr>
          <p:cNvSpPr>
            <a:spLocks noGrp="1"/>
          </p:cNvSpPr>
          <p:nvPr>
            <p:ph type="title"/>
          </p:nvPr>
        </p:nvSpPr>
        <p:spPr>
          <a:xfrm>
            <a:off x="1024129" y="548640"/>
            <a:ext cx="9720072" cy="1499616"/>
          </a:xfrm>
        </p:spPr>
        <p:txBody>
          <a:bodyPr/>
          <a:lstStyle/>
          <a:p>
            <a:r>
              <a:rPr lang="en-IE" dirty="0">
                <a:latin typeface="AR BLANCA" panose="02000000000000000000" pitchFamily="2" charset="0"/>
              </a:rPr>
              <a:t>Older life</a:t>
            </a:r>
          </a:p>
        </p:txBody>
      </p:sp>
      <p:sp>
        <p:nvSpPr>
          <p:cNvPr id="3" name="Content Placeholder 2">
            <a:extLst>
              <a:ext uri="{FF2B5EF4-FFF2-40B4-BE49-F238E27FC236}">
                <a16:creationId xmlns:a16="http://schemas.microsoft.com/office/drawing/2014/main" xmlns="" id="{2568E74A-EF0F-43C5-8479-E1CBEBE029CD}"/>
              </a:ext>
            </a:extLst>
          </p:cNvPr>
          <p:cNvSpPr>
            <a:spLocks noGrp="1"/>
          </p:cNvSpPr>
          <p:nvPr>
            <p:ph idx="1"/>
          </p:nvPr>
        </p:nvSpPr>
        <p:spPr/>
        <p:txBody>
          <a:bodyPr>
            <a:normAutofit/>
          </a:bodyPr>
          <a:lstStyle/>
          <a:p>
            <a:r>
              <a:rPr lang="en-IE" sz="4000" dirty="0"/>
              <a:t>At the age of seventeen, she believed that God was calling to her to be a nurse. In 1849 she travelled to Europe to study the European hospital system. Later at the age of thirty-one, she went to Germany to train to be a nurse. Then in 1854 the Crimean War broke out. She then passed away in1910.</a:t>
            </a:r>
          </a:p>
        </p:txBody>
      </p:sp>
    </p:spTree>
    <p:extLst>
      <p:ext uri="{BB962C8B-B14F-4D97-AF65-F5344CB8AC3E}">
        <p14:creationId xmlns:p14="http://schemas.microsoft.com/office/powerpoint/2010/main" val="4273267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23A9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2D7C9A-1E22-432E-B0C8-6A0007F76086}"/>
              </a:ext>
            </a:extLst>
          </p:cNvPr>
          <p:cNvSpPr>
            <a:spLocks noGrp="1"/>
          </p:cNvSpPr>
          <p:nvPr>
            <p:ph type="title"/>
          </p:nvPr>
        </p:nvSpPr>
        <p:spPr/>
        <p:txBody>
          <a:bodyPr/>
          <a:lstStyle/>
          <a:p>
            <a:r>
              <a:rPr lang="en-IE" dirty="0">
                <a:latin typeface="AR BLANCA" panose="02000000000000000000" pitchFamily="2" charset="0"/>
              </a:rPr>
              <a:t>Crimean WAR</a:t>
            </a:r>
          </a:p>
        </p:txBody>
      </p:sp>
      <p:sp>
        <p:nvSpPr>
          <p:cNvPr id="3" name="Content Placeholder 2">
            <a:extLst>
              <a:ext uri="{FF2B5EF4-FFF2-40B4-BE49-F238E27FC236}">
                <a16:creationId xmlns:a16="http://schemas.microsoft.com/office/drawing/2014/main" xmlns="" id="{0DA2D847-C399-4168-B1AB-C70507FF2543}"/>
              </a:ext>
            </a:extLst>
          </p:cNvPr>
          <p:cNvSpPr>
            <a:spLocks noGrp="1"/>
          </p:cNvSpPr>
          <p:nvPr>
            <p:ph idx="1"/>
          </p:nvPr>
        </p:nvSpPr>
        <p:spPr/>
        <p:txBody>
          <a:bodyPr>
            <a:noAutofit/>
          </a:bodyPr>
          <a:lstStyle/>
          <a:p>
            <a:r>
              <a:rPr lang="en-IE" sz="3200" dirty="0"/>
              <a:t>In 1852 Florence Nightingale was asked to go to Turkey to manage the nursing of British soldiers wounded in the War (1854-1856). She travelled to Scutari ( Where all the men were sick and wounded). She found the hospitals were in a poor state. There were loads of Diseases and infections  spreading throughout the hospital. She knew things had to change. She set up a kitchen, fed the wounded and they were able to take care of the ill properly. The death rate slowly dropped which was a huge success.</a:t>
            </a:r>
          </a:p>
        </p:txBody>
      </p:sp>
      <p:pic>
        <p:nvPicPr>
          <p:cNvPr id="5" name="Picture 4" descr="A picture containing person, people, man, group&#10;&#10;Description automatically generated">
            <a:extLst>
              <a:ext uri="{FF2B5EF4-FFF2-40B4-BE49-F238E27FC236}">
                <a16:creationId xmlns:a16="http://schemas.microsoft.com/office/drawing/2014/main" xmlns="" id="{C1B4F9BD-F1BA-4BC2-9174-877E69A0670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7924800" y="106017"/>
            <a:ext cx="3243072" cy="1917475"/>
          </a:xfrm>
          <a:prstGeom prst="rect">
            <a:avLst/>
          </a:prstGeom>
        </p:spPr>
      </p:pic>
      <p:sp>
        <p:nvSpPr>
          <p:cNvPr id="6" name="TextBox 5">
            <a:extLst>
              <a:ext uri="{FF2B5EF4-FFF2-40B4-BE49-F238E27FC236}">
                <a16:creationId xmlns:a16="http://schemas.microsoft.com/office/drawing/2014/main" xmlns="" id="{F68E79EB-264E-4D02-A238-D94044CCC314}"/>
              </a:ext>
            </a:extLst>
          </p:cNvPr>
          <p:cNvSpPr txBox="1"/>
          <p:nvPr/>
        </p:nvSpPr>
        <p:spPr>
          <a:xfrm>
            <a:off x="7924800" y="1971833"/>
            <a:ext cx="3243072" cy="230832"/>
          </a:xfrm>
          <a:prstGeom prst="rect">
            <a:avLst/>
          </a:prstGeom>
          <a:noFill/>
        </p:spPr>
        <p:txBody>
          <a:bodyPr wrap="square" rtlCol="0">
            <a:spAutoFit/>
          </a:bodyPr>
          <a:lstStyle/>
          <a:p>
            <a:r>
              <a:rPr lang="en-IE" sz="900">
                <a:hlinkClick r:id="rId3" tooltip="https://en.wikipedia.org/wiki/Crimean_War"/>
              </a:rPr>
              <a:t>This Photo</a:t>
            </a:r>
            <a:r>
              <a:rPr lang="en-IE" sz="900"/>
              <a:t> by Unknown Author is licensed under </a:t>
            </a:r>
            <a:r>
              <a:rPr lang="en-IE" sz="900">
                <a:hlinkClick r:id="rId4" tooltip="https://creativecommons.org/licenses/by-sa/3.0/"/>
              </a:rPr>
              <a:t>CC BY-SA</a:t>
            </a:r>
            <a:endParaRPr lang="en-IE" sz="900"/>
          </a:p>
        </p:txBody>
      </p:sp>
    </p:spTree>
    <p:extLst>
      <p:ext uri="{BB962C8B-B14F-4D97-AF65-F5344CB8AC3E}">
        <p14:creationId xmlns:p14="http://schemas.microsoft.com/office/powerpoint/2010/main" val="341002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divot">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034A92-8E7D-4BA1-9E66-C5ECADFCFB0C}"/>
              </a:ext>
            </a:extLst>
          </p:cNvPr>
          <p:cNvSpPr>
            <a:spLocks noGrp="1"/>
          </p:cNvSpPr>
          <p:nvPr>
            <p:ph type="title"/>
          </p:nvPr>
        </p:nvSpPr>
        <p:spPr/>
        <p:txBody>
          <a:bodyPr/>
          <a:lstStyle/>
          <a:p>
            <a:r>
              <a:rPr lang="en-IE" dirty="0">
                <a:latin typeface="AR BLANCA" panose="02000000000000000000" pitchFamily="2" charset="0"/>
              </a:rPr>
              <a:t>FUN FACTS</a:t>
            </a:r>
          </a:p>
        </p:txBody>
      </p:sp>
      <p:sp>
        <p:nvSpPr>
          <p:cNvPr id="3" name="Content Placeholder 2">
            <a:extLst>
              <a:ext uri="{FF2B5EF4-FFF2-40B4-BE49-F238E27FC236}">
                <a16:creationId xmlns:a16="http://schemas.microsoft.com/office/drawing/2014/main" xmlns="" id="{521E6D68-47E3-40E2-98D9-73B6FD28EBBE}"/>
              </a:ext>
            </a:extLst>
          </p:cNvPr>
          <p:cNvSpPr>
            <a:spLocks noGrp="1"/>
          </p:cNvSpPr>
          <p:nvPr>
            <p:ph idx="1"/>
          </p:nvPr>
        </p:nvSpPr>
        <p:spPr>
          <a:xfrm>
            <a:off x="1024128" y="2249424"/>
            <a:ext cx="9720073" cy="4023360"/>
          </a:xfrm>
        </p:spPr>
        <p:txBody>
          <a:bodyPr>
            <a:normAutofit lnSpcReduction="10000"/>
          </a:bodyPr>
          <a:lstStyle/>
          <a:p>
            <a:pPr>
              <a:buFont typeface="Arial" panose="020B0604020202020204" pitchFamily="34" charset="0"/>
              <a:buChar char="•"/>
            </a:pPr>
            <a:r>
              <a:rPr lang="en-IE" dirty="0"/>
              <a:t> </a:t>
            </a:r>
            <a:r>
              <a:rPr lang="en-IE" sz="2400" dirty="0"/>
              <a:t>She refused to get married.</a:t>
            </a:r>
          </a:p>
          <a:p>
            <a:pPr>
              <a:buFont typeface="Arial" panose="020B0604020202020204" pitchFamily="34" charset="0"/>
              <a:buChar char="•"/>
            </a:pPr>
            <a:r>
              <a:rPr lang="en-IE" sz="2400" dirty="0"/>
              <a:t>She was a helper from Childhood.</a:t>
            </a:r>
          </a:p>
          <a:p>
            <a:pPr>
              <a:buFont typeface="Arial" panose="020B0604020202020204" pitchFamily="34" charset="0"/>
              <a:buChar char="•"/>
            </a:pPr>
            <a:r>
              <a:rPr lang="en-IE" sz="2400" dirty="0"/>
              <a:t>Her nickname was Lady and the lamp as she would walk through the corridors of the hospital with an oil lamp while it was still dark.</a:t>
            </a:r>
          </a:p>
          <a:p>
            <a:pPr>
              <a:buFont typeface="Arial" panose="020B0604020202020204" pitchFamily="34" charset="0"/>
              <a:buChar char="•"/>
            </a:pPr>
            <a:r>
              <a:rPr lang="en-IE" sz="2400" dirty="0"/>
              <a:t>She published a book ‘ Notes On Hospital’ . </a:t>
            </a:r>
          </a:p>
          <a:p>
            <a:pPr>
              <a:buFont typeface="Arial" panose="020B0604020202020204" pitchFamily="34" charset="0"/>
              <a:buChar char="•"/>
            </a:pPr>
            <a:r>
              <a:rPr lang="en-IE" sz="2400" dirty="0"/>
              <a:t>In 1907, Florence Nightingale became the first woman to receive the ‘Order of Merit’ , given by the Queen.</a:t>
            </a:r>
          </a:p>
          <a:p>
            <a:pPr>
              <a:buFont typeface="Arial" panose="020B0604020202020204" pitchFamily="34" charset="0"/>
              <a:buChar char="•"/>
            </a:pPr>
            <a:r>
              <a:rPr lang="en-IE" sz="2400" dirty="0"/>
              <a:t>On May the 12</a:t>
            </a:r>
            <a:r>
              <a:rPr lang="en-IE" sz="2400" baseline="30000" dirty="0"/>
              <a:t>th</a:t>
            </a:r>
            <a:r>
              <a:rPr lang="en-IE" sz="2400" dirty="0"/>
              <a:t> 2020, people celebrated the washing of the hands which was introduced by Florence Nightingale, it has saved many lives during this pandemic.</a:t>
            </a:r>
          </a:p>
          <a:p>
            <a:pPr>
              <a:buFont typeface="Arial" panose="020B0604020202020204" pitchFamily="34" charset="0"/>
              <a:buChar char="•"/>
            </a:pPr>
            <a:endParaRPr lang="en-IE" dirty="0"/>
          </a:p>
        </p:txBody>
      </p:sp>
    </p:spTree>
    <p:extLst>
      <p:ext uri="{BB962C8B-B14F-4D97-AF65-F5344CB8AC3E}">
        <p14:creationId xmlns:p14="http://schemas.microsoft.com/office/powerpoint/2010/main" val="1833201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D753BC-A7C4-4780-8CE9-6D8CC0924D84}"/>
              </a:ext>
            </a:extLst>
          </p:cNvPr>
          <p:cNvSpPr>
            <a:spLocks noGrp="1"/>
          </p:cNvSpPr>
          <p:nvPr>
            <p:ph type="title"/>
          </p:nvPr>
        </p:nvSpPr>
        <p:spPr/>
        <p:txBody>
          <a:bodyPr/>
          <a:lstStyle/>
          <a:p>
            <a:r>
              <a:rPr lang="en-IE" dirty="0">
                <a:latin typeface="AR BLANCA" panose="02000000000000000000" pitchFamily="2" charset="0"/>
              </a:rPr>
              <a:t>Thank you for watching and I miss ye all</a:t>
            </a:r>
          </a:p>
        </p:txBody>
      </p:sp>
      <p:pic>
        <p:nvPicPr>
          <p:cNvPr id="13" name="Content Placeholder 12" descr="A person posing for a photo&#10;&#10;Description automatically generated">
            <a:extLst>
              <a:ext uri="{FF2B5EF4-FFF2-40B4-BE49-F238E27FC236}">
                <a16:creationId xmlns:a16="http://schemas.microsoft.com/office/drawing/2014/main" xmlns="" id="{248F57B0-5047-4A74-B733-FA8BE891F551}"/>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597748" y="1941342"/>
            <a:ext cx="3643532" cy="4367383"/>
          </a:xfrm>
        </p:spPr>
      </p:pic>
      <p:pic>
        <p:nvPicPr>
          <p:cNvPr id="10" name="Content Placeholder 9" descr="A close up of a sign&#10;&#10;Description automatically generated">
            <a:extLst>
              <a:ext uri="{FF2B5EF4-FFF2-40B4-BE49-F238E27FC236}">
                <a16:creationId xmlns:a16="http://schemas.microsoft.com/office/drawing/2014/main" xmlns="" id="{B4899A09-EFF7-4A7F-B732-C6AE3240DA35}"/>
              </a:ext>
            </a:extLst>
          </p:cNvPr>
          <p:cNvPicPr>
            <a:picLocks noGrp="1" noChangeAspect="1"/>
          </p:cNvPicPr>
          <p:nvPr>
            <p:ph sz="half"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1389856" y="2286000"/>
            <a:ext cx="4022725" cy="4022725"/>
          </a:xfrm>
        </p:spPr>
      </p:pic>
      <p:sp>
        <p:nvSpPr>
          <p:cNvPr id="11" name="TextBox 10">
            <a:extLst>
              <a:ext uri="{FF2B5EF4-FFF2-40B4-BE49-F238E27FC236}">
                <a16:creationId xmlns:a16="http://schemas.microsoft.com/office/drawing/2014/main" xmlns="" id="{98DE3F9E-E684-4B9E-8151-0DB60C012779}"/>
              </a:ext>
            </a:extLst>
          </p:cNvPr>
          <p:cNvSpPr txBox="1"/>
          <p:nvPr/>
        </p:nvSpPr>
        <p:spPr>
          <a:xfrm>
            <a:off x="1389856" y="6308725"/>
            <a:ext cx="4022725" cy="230832"/>
          </a:xfrm>
          <a:prstGeom prst="rect">
            <a:avLst/>
          </a:prstGeom>
          <a:noFill/>
        </p:spPr>
        <p:txBody>
          <a:bodyPr wrap="square" rtlCol="0">
            <a:spAutoFit/>
          </a:bodyPr>
          <a:lstStyle/>
          <a:p>
            <a:r>
              <a:rPr lang="en-IE" sz="900">
                <a:hlinkClick r:id="rId5" tooltip="https://es.wikipedia.org/wiki/Archivo:Emoji_u1f609.svg"/>
              </a:rPr>
              <a:t>This Photo</a:t>
            </a:r>
            <a:r>
              <a:rPr lang="en-IE" sz="900"/>
              <a:t> by Unknown Author is licensed under </a:t>
            </a:r>
            <a:r>
              <a:rPr lang="en-IE" sz="900">
                <a:hlinkClick r:id="rId6" tooltip="https://creativecommons.org/licenses/by-sa/3.0/"/>
              </a:rPr>
              <a:t>CC BY-SA</a:t>
            </a:r>
            <a:endParaRPr lang="en-IE" sz="900"/>
          </a:p>
        </p:txBody>
      </p:sp>
    </p:spTree>
    <p:extLst>
      <p:ext uri="{BB962C8B-B14F-4D97-AF65-F5344CB8AC3E}">
        <p14:creationId xmlns:p14="http://schemas.microsoft.com/office/powerpoint/2010/main" val="108312123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1343</TotalTime>
  <Words>519</Words>
  <Application>Microsoft Office PowerPoint</Application>
  <PresentationFormat>Custom</PresentationFormat>
  <Paragraphs>23</Paragraphs>
  <Slides>8</Slides>
  <Notes>0</Notes>
  <HiddenSlides>0</HiddenSlides>
  <MMClips>1</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Integral</vt:lpstr>
      <vt:lpstr>Florence Nightingale</vt:lpstr>
      <vt:lpstr>Introduction</vt:lpstr>
      <vt:lpstr>WHY IS FLORENCE NIGHTINGALE FAMOUS?</vt:lpstr>
      <vt:lpstr>Early life</vt:lpstr>
      <vt:lpstr>Older life</vt:lpstr>
      <vt:lpstr>Crimean WAR</vt:lpstr>
      <vt:lpstr>FUN FACTS</vt:lpstr>
      <vt:lpstr>Thank you for watching and I miss ye all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Florence Nightingale</dc:title>
  <dc:creator>Michael Cronin</dc:creator>
  <cp:lastModifiedBy>admin</cp:lastModifiedBy>
  <cp:revision>19</cp:revision>
  <dcterms:created xsi:type="dcterms:W3CDTF">2020-05-11T15:25:40Z</dcterms:created>
  <dcterms:modified xsi:type="dcterms:W3CDTF">2020-05-15T10:25:06Z</dcterms:modified>
</cp:coreProperties>
</file>